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 75"/>
          <p:cNvPicPr/>
          <p:nvPr/>
        </p:nvPicPr>
        <p:blipFill>
          <a:blip r:embed="rId2"/>
          <a:stretch/>
        </p:blipFill>
        <p:spPr>
          <a:xfrm>
            <a:off x="1417320" y="576000"/>
            <a:ext cx="2756880" cy="147384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4464000" y="720000"/>
            <a:ext cx="4030560" cy="151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lang="fr-FR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Cercle de Tir </a:t>
            </a:r>
            <a:endParaRPr lang="fr-FR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lang="fr-FR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de Montgeron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360000" y="3276000"/>
            <a:ext cx="8278560" cy="217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4000" b="1" strike="noStrike" spc="-1" dirty="0">
                <a:solidFill>
                  <a:srgbClr val="ED1C24"/>
                </a:solidFill>
                <a:latin typeface="Calibri"/>
                <a:ea typeface="DejaVu Sans"/>
              </a:rPr>
              <a:t>Assemblée Générale Extraordinaire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0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000" b="1" strike="noStrike" spc="-1" dirty="0">
                <a:solidFill>
                  <a:srgbClr val="ED1C24"/>
                </a:solidFill>
                <a:latin typeface="Calibri"/>
                <a:ea typeface="DejaVu Sans"/>
              </a:rPr>
              <a:t>Samedi </a:t>
            </a:r>
            <a:r>
              <a:rPr lang="fr-FR" sz="4000" b="1" spc="-1" dirty="0" smtClean="0">
                <a:solidFill>
                  <a:srgbClr val="ED1C24"/>
                </a:solidFill>
                <a:latin typeface="Calibri"/>
                <a:ea typeface="DejaVu Sans"/>
              </a:rPr>
              <a:t>1</a:t>
            </a:r>
            <a:r>
              <a:rPr lang="fr-FR" sz="4000" b="1" spc="-1" baseline="30000" dirty="0" smtClean="0">
                <a:solidFill>
                  <a:srgbClr val="ED1C24"/>
                </a:solidFill>
                <a:latin typeface="Calibri"/>
                <a:ea typeface="DejaVu Sans"/>
              </a:rPr>
              <a:t>er</a:t>
            </a:r>
            <a:r>
              <a:rPr lang="fr-FR" sz="4000" b="1" spc="-1" dirty="0" smtClean="0">
                <a:solidFill>
                  <a:srgbClr val="ED1C24"/>
                </a:solidFill>
                <a:latin typeface="Calibri"/>
                <a:ea typeface="DejaVu Sans"/>
              </a:rPr>
              <a:t> </a:t>
            </a:r>
            <a:r>
              <a:rPr lang="fr-FR" sz="4000" b="1" strike="noStrike" spc="-1" dirty="0" smtClean="0">
                <a:solidFill>
                  <a:srgbClr val="ED1C24"/>
                </a:solidFill>
                <a:latin typeface="Calibri"/>
                <a:ea typeface="DejaVu Sans"/>
              </a:rPr>
              <a:t>Décembre </a:t>
            </a:r>
            <a:r>
              <a:rPr lang="fr-FR" sz="4000" b="1" strike="noStrike" spc="-1" dirty="0">
                <a:solidFill>
                  <a:srgbClr val="ED1C24"/>
                </a:solidFill>
                <a:latin typeface="Calibri"/>
                <a:ea typeface="DejaVu Sans"/>
              </a:rPr>
              <a:t>2018</a:t>
            </a:r>
            <a:endParaRPr lang="fr-FR" sz="4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72000" y="900360"/>
            <a:ext cx="482256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4000" b="1" u="sng" strike="noStrike" spc="-1">
                <a:solidFill>
                  <a:srgbClr val="ED1C24"/>
                </a:solidFill>
                <a:uFillTx/>
                <a:latin typeface="Calibri"/>
                <a:ea typeface="DejaVu Sans"/>
              </a:rPr>
              <a:t>Ordre du Jour :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720000" y="1872000"/>
            <a:ext cx="8134560" cy="244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7- Élection du tiers des membres du Comité Directeur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Daniel 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CHEVIN                    	Pierre CHANEAC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Michel 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MILLERIOUX             	Manuel RODRIGUES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Jean-Claude 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ROCHER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72000" y="900360"/>
            <a:ext cx="482256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4000" b="1" u="sng" strike="noStrike" spc="-1">
                <a:solidFill>
                  <a:srgbClr val="ED1C24"/>
                </a:solidFill>
                <a:uFillTx/>
                <a:latin typeface="Calibri"/>
                <a:ea typeface="DejaVu Sans"/>
              </a:rPr>
              <a:t>Ordre du Jour :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720000" y="1872000"/>
            <a:ext cx="8134560" cy="244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7- Élection du tiers des membres du Comité Directeur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Daniel 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CHEVIN                    </a:t>
            </a:r>
            <a:r>
              <a:rPr lang="fr-FR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Pierre 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CHANEAC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Michel 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MILLERIOUX          </a:t>
            </a:r>
            <a:r>
              <a:rPr lang="fr-FR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Manuel 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RODRIGUES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Jean-Claude 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ROCHER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720000" y="4392360"/>
            <a:ext cx="7918560" cy="15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8- Réunion du nouveau Comité Directeur pour proposer à l’Assemblée Générale son Candidat pour le poste de Président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72000" y="900360"/>
            <a:ext cx="482256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4000" b="1" u="sng" strike="noStrike" spc="-1">
                <a:solidFill>
                  <a:srgbClr val="ED1C24"/>
                </a:solidFill>
                <a:uFillTx/>
                <a:latin typeface="Calibri"/>
                <a:ea typeface="DejaVu Sans"/>
              </a:rPr>
              <a:t>Ordre du Jour :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720000" y="1872000"/>
            <a:ext cx="8134560" cy="244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9- Approbation du montant de la cotisation et du droit d’entrée pour la saison 2019/2020.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72000" y="900360"/>
            <a:ext cx="482256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4000" b="1" u="sng" strike="noStrike" spc="-1">
                <a:solidFill>
                  <a:srgbClr val="ED1C24"/>
                </a:solidFill>
                <a:uFillTx/>
                <a:latin typeface="Calibri"/>
                <a:ea typeface="DejaVu Sans"/>
              </a:rPr>
              <a:t>Ordre du Jour :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720000" y="1872000"/>
            <a:ext cx="8134560" cy="244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9- Approbation du montant de la cotisation et du droit d’entrée pour la saison 2019/2020.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648000" y="3132000"/>
            <a:ext cx="7918560" cy="79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10- Compte-rendu sportif de la saison 2017/2018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72000" y="900360"/>
            <a:ext cx="482256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4000" b="1" u="sng" strike="noStrike" spc="-1">
                <a:solidFill>
                  <a:srgbClr val="ED1C24"/>
                </a:solidFill>
                <a:uFillTx/>
                <a:latin typeface="Calibri"/>
                <a:ea typeface="DejaVu Sans"/>
              </a:rPr>
              <a:t>Ordre du Jour :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720000" y="1872000"/>
            <a:ext cx="8134560" cy="244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9- Approbation du montant de la cotisation et du droit d’entrée pour la saison 2019/2020.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648000" y="3132000"/>
            <a:ext cx="7918560" cy="79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10- Compte-rendu sportif de la saison 2017/2018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648000" y="4140360"/>
            <a:ext cx="7918560" cy="115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11- Compte-rendu sportif de la saison 2017/2018 pour l’école de tir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 116"/>
          <p:cNvPicPr/>
          <p:nvPr/>
        </p:nvPicPr>
        <p:blipFill>
          <a:blip r:embed="rId2"/>
          <a:stretch/>
        </p:blipFill>
        <p:spPr>
          <a:xfrm>
            <a:off x="27720" y="872280"/>
            <a:ext cx="9140760" cy="5140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72000" y="684360"/>
            <a:ext cx="482256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4000" b="1" u="sng" strike="noStrike" spc="-1">
                <a:solidFill>
                  <a:srgbClr val="ED1C24"/>
                </a:solidFill>
                <a:uFillTx/>
                <a:latin typeface="Calibri"/>
                <a:ea typeface="DejaVu Sans"/>
              </a:rPr>
              <a:t>Ordre du Jour :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720000" y="1584000"/>
            <a:ext cx="8134560" cy="244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9- Approbation du montant de la cotisation et du droit d’entrée pour la saison 2019/2020.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648000" y="2844000"/>
            <a:ext cx="7918560" cy="79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10- Compte-rendu sportif de la saison 2017/2018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</p:txBody>
      </p:sp>
      <p:sp>
        <p:nvSpPr>
          <p:cNvPr id="121" name="CustomShape 4"/>
          <p:cNvSpPr/>
          <p:nvPr/>
        </p:nvSpPr>
        <p:spPr>
          <a:xfrm>
            <a:off x="648000" y="3852360"/>
            <a:ext cx="7918560" cy="115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11- Compte-rendu sportif de la saison 2017/2018 pour l’école de tir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</p:txBody>
      </p:sp>
      <p:sp>
        <p:nvSpPr>
          <p:cNvPr id="122" name="CustomShape 5"/>
          <p:cNvSpPr/>
          <p:nvPr/>
        </p:nvSpPr>
        <p:spPr>
          <a:xfrm>
            <a:off x="648000" y="5004360"/>
            <a:ext cx="7918560" cy="15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12- Désignation du représentant aux assemblées générales de la Ligue et du Comité Départemental de Tir de l’Essonne 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360360" y="432000"/>
            <a:ext cx="482256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4000" b="1" u="sng" strike="noStrike" spc="-1">
                <a:solidFill>
                  <a:srgbClr val="ED1C24"/>
                </a:solidFill>
                <a:uFillTx/>
                <a:latin typeface="Calibri"/>
                <a:ea typeface="DejaVu Sans"/>
              </a:rPr>
              <a:t>Ordre du Jour :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720000" y="1332000"/>
            <a:ext cx="8494560" cy="540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13- Informations diverses :</a:t>
            </a:r>
            <a:endParaRPr lang="fr-FR" sz="2800" b="0" strike="noStrike" spc="-1">
              <a:latin typeface="Arial"/>
            </a:endParaRPr>
          </a:p>
          <a:p>
            <a:pPr marL="324000" indent="-214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fr-FR" sz="28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Evolution de la réglementation</a:t>
            </a:r>
            <a:endParaRPr lang="fr-FR" sz="2800" b="0" strike="noStrike" spc="-1">
              <a:latin typeface="Arial"/>
            </a:endParaRPr>
          </a:p>
          <a:p>
            <a:pPr marL="324000" indent="-214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fr-FR" sz="28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Visa médical obligatoire sur les licences</a:t>
            </a:r>
            <a:endParaRPr lang="fr-FR" sz="2800" b="0" strike="noStrike" spc="-1">
              <a:latin typeface="Arial"/>
            </a:endParaRPr>
          </a:p>
          <a:p>
            <a:pPr marL="324000" indent="-214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fr-FR" sz="28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Nouvelle procédure pour les tirs contrôlés</a:t>
            </a:r>
            <a:endParaRPr lang="fr-FR" sz="2800" b="0" strike="noStrike" spc="-1">
              <a:latin typeface="Arial"/>
            </a:endParaRPr>
          </a:p>
          <a:p>
            <a:pPr marL="324000" indent="-214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fr-FR" sz="28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Investissements : armes, ciblerie, tenues</a:t>
            </a:r>
            <a:endParaRPr lang="fr-FR" sz="2800" b="0" strike="noStrike" spc="-1">
              <a:latin typeface="Arial"/>
            </a:endParaRPr>
          </a:p>
          <a:p>
            <a:pPr marL="324000" indent="-214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fr-FR" sz="28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Projet Pas de Tir 50m</a:t>
            </a:r>
            <a:endParaRPr lang="fr-FR" sz="2800" b="0" strike="noStrike" spc="-1">
              <a:latin typeface="Arial"/>
            </a:endParaRPr>
          </a:p>
          <a:p>
            <a:pPr marL="324000" indent="-214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fr-FR" sz="28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Nouveau site internet et nouvelle adresse mail</a:t>
            </a:r>
            <a:endParaRPr lang="fr-FR" sz="2800" b="0" strike="noStrike" spc="-1">
              <a:latin typeface="Arial"/>
            </a:endParaRPr>
          </a:p>
          <a:p>
            <a:pPr marL="324000" indent="-214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fr-FR" sz="28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Petites infos :</a:t>
            </a:r>
            <a:endParaRPr lang="fr-FR" sz="2800" b="0" strike="noStrike" spc="-1">
              <a:latin typeface="Arial"/>
            </a:endParaRPr>
          </a:p>
          <a:p>
            <a:pPr marL="828000" indent="-21492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lang="fr-FR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10 Euros minimum pour achats par cartes bleues</a:t>
            </a:r>
            <a:endParaRPr lang="fr-FR" sz="2400" b="0" strike="noStrike" spc="-1">
              <a:latin typeface="Arial"/>
            </a:endParaRPr>
          </a:p>
          <a:p>
            <a:pPr marL="828000" indent="-21492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lang="fr-FR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Rangement des pas de tirs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360360" y="432000"/>
            <a:ext cx="482256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4000" b="1" u="sng" strike="noStrike" spc="-1">
                <a:solidFill>
                  <a:srgbClr val="ED1C24"/>
                </a:solidFill>
                <a:uFillTx/>
                <a:latin typeface="Calibri"/>
                <a:ea typeface="DejaVu Sans"/>
              </a:rPr>
              <a:t>Ordre du Jour :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720000" y="1332000"/>
            <a:ext cx="8494560" cy="540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134"/>
              </a:spcBef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14- Questions diverses 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 126"/>
          <p:cNvPicPr/>
          <p:nvPr/>
        </p:nvPicPr>
        <p:blipFill>
          <a:blip r:embed="rId2"/>
          <a:stretch/>
        </p:blipFill>
        <p:spPr>
          <a:xfrm>
            <a:off x="1443240" y="648000"/>
            <a:ext cx="6763680" cy="5238000"/>
          </a:xfrm>
          <a:prstGeom prst="rect">
            <a:avLst/>
          </a:prstGeom>
          <a:ln>
            <a:noFill/>
          </a:ln>
        </p:spPr>
      </p:pic>
      <p:pic>
        <p:nvPicPr>
          <p:cNvPr id="128" name="Image 127"/>
          <p:cNvPicPr/>
          <p:nvPr/>
        </p:nvPicPr>
        <p:blipFill>
          <a:blip r:embed="rId3"/>
          <a:stretch/>
        </p:blipFill>
        <p:spPr>
          <a:xfrm>
            <a:off x="416160" y="324720"/>
            <a:ext cx="1814400" cy="969840"/>
          </a:xfrm>
          <a:prstGeom prst="rect">
            <a:avLst/>
          </a:prstGeom>
          <a:ln>
            <a:noFill/>
          </a:ln>
        </p:spPr>
      </p:pic>
      <p:pic>
        <p:nvPicPr>
          <p:cNvPr id="129" name="Image 128"/>
          <p:cNvPicPr/>
          <p:nvPr/>
        </p:nvPicPr>
        <p:blipFill>
          <a:blip r:embed="rId4"/>
          <a:stretch/>
        </p:blipFill>
        <p:spPr>
          <a:xfrm>
            <a:off x="6408000" y="326880"/>
            <a:ext cx="2208240" cy="1831680"/>
          </a:xfrm>
          <a:prstGeom prst="rect">
            <a:avLst/>
          </a:prstGeom>
          <a:ln>
            <a:noFill/>
          </a:ln>
        </p:spPr>
      </p:pic>
      <p:sp>
        <p:nvSpPr>
          <p:cNvPr id="130" name="CustomShape 1"/>
          <p:cNvSpPr/>
          <p:nvPr/>
        </p:nvSpPr>
        <p:spPr>
          <a:xfrm>
            <a:off x="360000" y="5527800"/>
            <a:ext cx="8495640" cy="69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6600" b="1" i="1" strike="noStrike" spc="-1">
                <a:solidFill>
                  <a:srgbClr val="CE181E"/>
                </a:solidFill>
                <a:latin typeface="Calibri"/>
                <a:ea typeface="DejaVu Sans"/>
              </a:rPr>
              <a:t>S</a:t>
            </a:r>
            <a:r>
              <a:rPr lang="fr-FR" sz="6600" b="1" i="1" strike="noStrike" spc="-1">
                <a:solidFill>
                  <a:srgbClr val="5565AF"/>
                </a:solidFill>
                <a:latin typeface="Calibri"/>
                <a:ea typeface="DejaVu Sans"/>
              </a:rPr>
              <a:t>a</a:t>
            </a:r>
            <a:r>
              <a:rPr lang="fr-FR" sz="6600" b="1" i="1" strike="noStrike" spc="-1">
                <a:solidFill>
                  <a:srgbClr val="F9A870"/>
                </a:solidFill>
                <a:latin typeface="Calibri"/>
                <a:ea typeface="DejaVu Sans"/>
              </a:rPr>
              <a:t>m</a:t>
            </a:r>
            <a:r>
              <a:rPr lang="fr-FR" sz="6600" b="1" i="1" strike="noStrike" spc="-1">
                <a:solidFill>
                  <a:srgbClr val="21409A"/>
                </a:solidFill>
                <a:latin typeface="Calibri"/>
                <a:ea typeface="DejaVu Sans"/>
              </a:rPr>
              <a:t>e</a:t>
            </a:r>
            <a:r>
              <a:rPr lang="fr-FR" sz="6600" b="1" i="1" strike="noStrike" spc="-1">
                <a:solidFill>
                  <a:srgbClr val="A09600"/>
                </a:solidFill>
                <a:latin typeface="Calibri"/>
                <a:ea typeface="DejaVu Sans"/>
              </a:rPr>
              <a:t>d</a:t>
            </a:r>
            <a:r>
              <a:rPr lang="fr-FR" sz="6600" b="1" i="1" strike="noStrike" spc="-1">
                <a:solidFill>
                  <a:srgbClr val="ED1C24"/>
                </a:solidFill>
                <a:latin typeface="Calibri"/>
                <a:ea typeface="DejaVu Sans"/>
              </a:rPr>
              <a:t>i </a:t>
            </a:r>
            <a:r>
              <a:rPr lang="fr-FR" sz="6600" b="1" i="1" strike="noStrike" spc="-1">
                <a:solidFill>
                  <a:srgbClr val="AA55A1"/>
                </a:solidFill>
                <a:latin typeface="Calibri"/>
                <a:ea typeface="DejaVu Sans"/>
              </a:rPr>
              <a:t>2</a:t>
            </a:r>
            <a:r>
              <a:rPr lang="fr-FR" sz="6600" b="1" i="1" strike="noStrike" spc="-1">
                <a:solidFill>
                  <a:srgbClr val="ED1C24"/>
                </a:solidFill>
                <a:latin typeface="Calibri"/>
                <a:ea typeface="DejaVu Sans"/>
              </a:rPr>
              <a:t>6 </a:t>
            </a:r>
            <a:r>
              <a:rPr lang="fr-FR" sz="6600" b="1" i="1" strike="noStrike" spc="-1">
                <a:solidFill>
                  <a:srgbClr val="0066B3"/>
                </a:solidFill>
                <a:latin typeface="Calibri"/>
                <a:ea typeface="DejaVu Sans"/>
              </a:rPr>
              <a:t>J</a:t>
            </a:r>
            <a:r>
              <a:rPr lang="fr-FR" sz="6600" b="1" i="1" strike="noStrike" spc="-1">
                <a:solidFill>
                  <a:srgbClr val="FDB94D"/>
                </a:solidFill>
                <a:latin typeface="Calibri"/>
                <a:ea typeface="DejaVu Sans"/>
              </a:rPr>
              <a:t>a</a:t>
            </a:r>
            <a:r>
              <a:rPr lang="fr-FR" sz="6600" b="1" i="1" strike="noStrike" spc="-1">
                <a:solidFill>
                  <a:srgbClr val="7477B8"/>
                </a:solidFill>
                <a:latin typeface="Calibri"/>
                <a:ea typeface="DejaVu Sans"/>
              </a:rPr>
              <a:t>n</a:t>
            </a:r>
            <a:r>
              <a:rPr lang="fr-FR" sz="6600" b="1" i="1" strike="noStrike" spc="-1">
                <a:solidFill>
                  <a:srgbClr val="A09600"/>
                </a:solidFill>
                <a:latin typeface="Calibri"/>
                <a:ea typeface="DejaVu Sans"/>
              </a:rPr>
              <a:t>v</a:t>
            </a:r>
            <a:r>
              <a:rPr lang="fr-FR" sz="6600" b="1" i="1" strike="noStrike" spc="-1">
                <a:solidFill>
                  <a:srgbClr val="ED1C24"/>
                </a:solidFill>
                <a:latin typeface="Calibri"/>
                <a:ea typeface="DejaVu Sans"/>
              </a:rPr>
              <a:t>i</a:t>
            </a:r>
            <a:r>
              <a:rPr lang="fr-FR" sz="6600" b="1" i="1" strike="noStrike" spc="-1">
                <a:solidFill>
                  <a:srgbClr val="00A65D"/>
                </a:solidFill>
                <a:latin typeface="Calibri"/>
                <a:ea typeface="DejaVu Sans"/>
              </a:rPr>
              <a:t>e</a:t>
            </a:r>
            <a:r>
              <a:rPr lang="fr-FR" sz="6600" b="1" i="1" strike="noStrike" spc="-1">
                <a:solidFill>
                  <a:srgbClr val="820F71"/>
                </a:solidFill>
                <a:latin typeface="Calibri"/>
                <a:ea typeface="DejaVu Sans"/>
              </a:rPr>
              <a:t>r </a:t>
            </a:r>
            <a:r>
              <a:rPr lang="fr-FR" sz="6600" b="1" i="1" strike="noStrike" spc="-1">
                <a:solidFill>
                  <a:srgbClr val="00B274"/>
                </a:solidFill>
                <a:latin typeface="Calibri"/>
                <a:ea typeface="DejaVu Sans"/>
              </a:rPr>
              <a:t>2</a:t>
            </a:r>
            <a:r>
              <a:rPr lang="fr-FR" sz="6600" b="1" i="1" strike="noStrike" spc="-1">
                <a:solidFill>
                  <a:srgbClr val="9D85BE"/>
                </a:solidFill>
                <a:latin typeface="Calibri"/>
                <a:ea typeface="DejaVu Sans"/>
              </a:rPr>
              <a:t>0</a:t>
            </a:r>
            <a:r>
              <a:rPr lang="fr-FR" sz="6600" b="1" i="1" strike="noStrike" spc="-1">
                <a:solidFill>
                  <a:srgbClr val="F58220"/>
                </a:solidFill>
                <a:latin typeface="Calibri"/>
                <a:ea typeface="DejaVu Sans"/>
              </a:rPr>
              <a:t>1</a:t>
            </a:r>
            <a:r>
              <a:rPr lang="fr-FR" sz="6600" b="1" i="1" strike="noStrike" spc="-1">
                <a:solidFill>
                  <a:srgbClr val="ED1C24"/>
                </a:solidFill>
                <a:latin typeface="Calibri"/>
                <a:ea typeface="DejaVu Sans"/>
              </a:rPr>
              <a:t>9</a:t>
            </a:r>
            <a:endParaRPr lang="fr-FR" sz="6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864000" y="2124720"/>
            <a:ext cx="7774560" cy="211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Modification des statuts  :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 marL="468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fr-FR" sz="28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Passage de 9 à 12 membres au Comité Directeur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72000" y="900720"/>
            <a:ext cx="482256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4000" b="1" u="sng" strike="noStrike" spc="-1">
                <a:solidFill>
                  <a:srgbClr val="ED1C24"/>
                </a:solidFill>
                <a:uFillTx/>
                <a:latin typeface="Calibri"/>
                <a:ea typeface="DejaVu Sans"/>
              </a:rPr>
              <a:t>Ordre du Jour :</a:t>
            </a:r>
            <a:endParaRPr lang="fr-FR" sz="4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 130"/>
          <p:cNvPicPr/>
          <p:nvPr/>
        </p:nvPicPr>
        <p:blipFill>
          <a:blip r:embed="rId2"/>
          <a:stretch/>
        </p:blipFill>
        <p:spPr>
          <a:xfrm>
            <a:off x="576000" y="1903680"/>
            <a:ext cx="8219160" cy="284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 80"/>
          <p:cNvPicPr/>
          <p:nvPr/>
        </p:nvPicPr>
        <p:blipFill>
          <a:blip r:embed="rId2"/>
          <a:stretch/>
        </p:blipFill>
        <p:spPr>
          <a:xfrm>
            <a:off x="1417320" y="576000"/>
            <a:ext cx="2756880" cy="1473840"/>
          </a:xfrm>
          <a:prstGeom prst="rect">
            <a:avLst/>
          </a:prstGeom>
          <a:ln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4464000" y="720000"/>
            <a:ext cx="4030560" cy="151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lang="fr-FR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Cercle de Tir </a:t>
            </a:r>
            <a:endParaRPr lang="fr-FR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lang="fr-FR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de Montgeron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360000" y="2772000"/>
            <a:ext cx="8278560" cy="273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000" b="1" strike="noStrike" spc="-1" dirty="0">
                <a:solidFill>
                  <a:srgbClr val="ED1C24"/>
                </a:solidFill>
                <a:latin typeface="Calibri"/>
                <a:ea typeface="DejaVu Sans"/>
              </a:rPr>
              <a:t>31</a:t>
            </a:r>
            <a:r>
              <a:rPr lang="fr-FR" sz="4400" b="1" strike="noStrike" spc="-1" baseline="33000" dirty="0">
                <a:solidFill>
                  <a:srgbClr val="ED1C24"/>
                </a:solidFill>
                <a:latin typeface="Calibri"/>
                <a:ea typeface="DejaVu Sans"/>
              </a:rPr>
              <a:t>ème</a:t>
            </a:r>
            <a:r>
              <a:rPr lang="fr-FR" sz="4000" b="1" strike="noStrike" spc="-1" dirty="0">
                <a:solidFill>
                  <a:srgbClr val="ED1C24"/>
                </a:solidFill>
                <a:latin typeface="Calibri"/>
                <a:ea typeface="DejaVu Sans"/>
              </a:rPr>
              <a:t> Assemblée Générale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000" b="1" strike="noStrike" spc="-1" dirty="0">
                <a:solidFill>
                  <a:srgbClr val="ED1C24"/>
                </a:solidFill>
                <a:latin typeface="Calibri"/>
                <a:ea typeface="DejaVu Sans"/>
              </a:rPr>
              <a:t>Samedi </a:t>
            </a:r>
            <a:r>
              <a:rPr lang="fr-FR" sz="4000" b="1" spc="-1" dirty="0" smtClean="0">
                <a:solidFill>
                  <a:srgbClr val="ED1C24"/>
                </a:solidFill>
                <a:latin typeface="Calibri"/>
                <a:ea typeface="DejaVu Sans"/>
              </a:rPr>
              <a:t>1</a:t>
            </a:r>
            <a:r>
              <a:rPr lang="fr-FR" sz="4000" b="1" spc="-1" baseline="30000" dirty="0" smtClean="0">
                <a:solidFill>
                  <a:srgbClr val="ED1C24"/>
                </a:solidFill>
                <a:latin typeface="Calibri"/>
                <a:ea typeface="DejaVu Sans"/>
              </a:rPr>
              <a:t>er</a:t>
            </a:r>
            <a:r>
              <a:rPr lang="fr-FR" sz="4000" b="1" spc="-1" dirty="0" smtClean="0">
                <a:solidFill>
                  <a:srgbClr val="ED1C24"/>
                </a:solidFill>
                <a:latin typeface="Calibri"/>
                <a:ea typeface="DejaVu Sans"/>
              </a:rPr>
              <a:t> </a:t>
            </a:r>
            <a:r>
              <a:rPr lang="fr-FR" sz="4000" b="1" strike="noStrike" spc="-1" dirty="0" smtClean="0">
                <a:solidFill>
                  <a:srgbClr val="ED1C24"/>
                </a:solidFill>
                <a:latin typeface="Calibri"/>
                <a:ea typeface="DejaVu Sans"/>
              </a:rPr>
              <a:t>Décembre </a:t>
            </a:r>
            <a:r>
              <a:rPr lang="fr-FR" sz="4000" b="1" strike="noStrike" spc="-1" dirty="0">
                <a:solidFill>
                  <a:srgbClr val="ED1C24"/>
                </a:solidFill>
                <a:latin typeface="Calibri"/>
                <a:ea typeface="DejaVu Sans"/>
              </a:rPr>
              <a:t>2018</a:t>
            </a:r>
            <a:endParaRPr lang="fr-FR" sz="4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72000" y="900360"/>
            <a:ext cx="482256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4000" b="1" u="sng" strike="noStrike" spc="-1">
                <a:solidFill>
                  <a:srgbClr val="ED1C24"/>
                </a:solidFill>
                <a:uFillTx/>
                <a:latin typeface="Calibri"/>
                <a:ea typeface="DejaVu Sans"/>
              </a:rPr>
              <a:t>Ordre du Jour :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720000" y="1872000"/>
            <a:ext cx="7774560" cy="93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1- Approbation du compte-rendu de l’Assemblée Générale du 9 décembre 2017</a:t>
            </a: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72000" y="900360"/>
            <a:ext cx="482256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4000" b="1" u="sng" strike="noStrike" spc="-1">
                <a:solidFill>
                  <a:srgbClr val="ED1C24"/>
                </a:solidFill>
                <a:uFillTx/>
                <a:latin typeface="Calibri"/>
                <a:ea typeface="DejaVu Sans"/>
              </a:rPr>
              <a:t>Ordre du Jour :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720000" y="1872000"/>
            <a:ext cx="7774560" cy="93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1- Approbation du compte-rendu de l’Assemblée Générale du 9 décembre 2017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720000" y="3096000"/>
            <a:ext cx="7774560" cy="93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2- Lecture et approbation du Rapport Moral</a:t>
            </a: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72000" y="900360"/>
            <a:ext cx="482256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4000" b="1" u="sng" strike="noStrike" spc="-1">
                <a:solidFill>
                  <a:srgbClr val="ED1C24"/>
                </a:solidFill>
                <a:uFillTx/>
                <a:latin typeface="Calibri"/>
                <a:ea typeface="DejaVu Sans"/>
              </a:rPr>
              <a:t>Ordre du Jour :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720000" y="1872000"/>
            <a:ext cx="7774560" cy="93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1- Approbation du compte-rendu de l’Assemblée Générale du 9 décembre 2017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720000" y="3096000"/>
            <a:ext cx="7774560" cy="93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2- Lecture et approbation du Rapport Moral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720000" y="4032000"/>
            <a:ext cx="7774560" cy="93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3- Lecture et approbation du Rapport Financier</a:t>
            </a: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72000" y="900360"/>
            <a:ext cx="482256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4000" b="1" u="sng" strike="noStrike" spc="-1">
                <a:solidFill>
                  <a:srgbClr val="ED1C24"/>
                </a:solidFill>
                <a:uFillTx/>
                <a:latin typeface="Calibri"/>
                <a:ea typeface="DejaVu Sans"/>
              </a:rPr>
              <a:t>Ordre du Jour :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720000" y="1872000"/>
            <a:ext cx="7774560" cy="93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1- Approbation du compte-rendu de l’Assemblée Générale du 9 décembre 2017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720000" y="3096000"/>
            <a:ext cx="7774560" cy="93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2- Lecture et approbation du Rapport Moral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96" name="CustomShape 4"/>
          <p:cNvSpPr/>
          <p:nvPr/>
        </p:nvSpPr>
        <p:spPr>
          <a:xfrm>
            <a:off x="720000" y="4032000"/>
            <a:ext cx="7774560" cy="93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3- Lecture et approbation du Rapport Financier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97" name="CustomShape 5"/>
          <p:cNvSpPr/>
          <p:nvPr/>
        </p:nvSpPr>
        <p:spPr>
          <a:xfrm>
            <a:off x="720000" y="5040000"/>
            <a:ext cx="7774560" cy="93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4- Vote du budget prévisionnel</a:t>
            </a: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72000" y="900360"/>
            <a:ext cx="482256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4000" b="1" u="sng" strike="noStrike" spc="-1">
                <a:solidFill>
                  <a:srgbClr val="ED1C24"/>
                </a:solidFill>
                <a:uFillTx/>
                <a:latin typeface="Calibri"/>
                <a:ea typeface="DejaVu Sans"/>
              </a:rPr>
              <a:t>Ordre du Jour :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720000" y="1872000"/>
            <a:ext cx="8134560" cy="276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5- Vote pour l’approbation des modifications apportées dans les Règlements Intérieurs :</a:t>
            </a:r>
            <a:endParaRPr lang="fr-FR" sz="2800" b="0" strike="noStrike" spc="-1"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fr-FR" sz="28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Ajout d’un Vice-président au Bureau</a:t>
            </a:r>
            <a:endParaRPr lang="fr-FR" sz="2800" b="0" strike="noStrike" spc="-1"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fr-FR" sz="28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Création du Règlement Intérieur pour L’École de tir</a:t>
            </a:r>
            <a:endParaRPr lang="fr-FR" sz="2800" b="0" strike="noStrike" spc="-1"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fr-FR" sz="28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Ajout d’un article sur la protection des données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72000" y="900360"/>
            <a:ext cx="482256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4000" b="1" u="sng" strike="noStrike" spc="-1">
                <a:solidFill>
                  <a:srgbClr val="ED1C24"/>
                </a:solidFill>
                <a:uFillTx/>
                <a:latin typeface="Calibri"/>
                <a:ea typeface="DejaVu Sans"/>
              </a:rPr>
              <a:t>Ordre du Jour :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720000" y="1872000"/>
            <a:ext cx="8134560" cy="276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5- Vote pour l’approbation des modifications apportées dans les Règlements Intérieurs :</a:t>
            </a:r>
            <a:endParaRPr lang="fr-FR" sz="2800" b="0" strike="noStrike" spc="-1"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fr-FR" sz="28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Ajout d’un Vice-président au Bureau</a:t>
            </a:r>
            <a:endParaRPr lang="fr-FR" sz="2800" b="0" strike="noStrike" spc="-1"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fr-FR" sz="28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Création du Règlement Intérieur pour L’École de tir</a:t>
            </a:r>
            <a:endParaRPr lang="fr-FR" sz="2800" b="0" strike="noStrike" spc="-1"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fr-FR" sz="28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Ajout d’un article sur la protection des données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</p:txBody>
      </p:sp>
      <p:sp>
        <p:nvSpPr>
          <p:cNvPr id="102" name="CustomShape 3"/>
          <p:cNvSpPr/>
          <p:nvPr/>
        </p:nvSpPr>
        <p:spPr>
          <a:xfrm>
            <a:off x="720000" y="4716360"/>
            <a:ext cx="8134560" cy="15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6- Vote pour l’approbation de la cooptation d’un nouveau membre au Comité Directeur en remplacement d’un membre démissionnaire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379</Words>
  <Application>Microsoft Office PowerPoint</Application>
  <PresentationFormat>Affichage à l'écran (4:3)</PresentationFormat>
  <Paragraphs>82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APHP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Accueil2</dc:creator>
  <cp:lastModifiedBy>DUMONT BRUZEK Agnès</cp:lastModifiedBy>
  <cp:revision>25</cp:revision>
  <dcterms:created xsi:type="dcterms:W3CDTF">2018-11-27T08:28:45Z</dcterms:created>
  <dcterms:modified xsi:type="dcterms:W3CDTF">2018-11-30T11:03:09Z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APHP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12</vt:i4>
  </property>
</Properties>
</file>